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1"/>
  </p:notesMasterIdLst>
  <p:sldIdLst>
    <p:sldId id="270" r:id="rId2"/>
    <p:sldId id="293" r:id="rId3"/>
    <p:sldId id="262" r:id="rId4"/>
    <p:sldId id="269" r:id="rId5"/>
    <p:sldId id="266" r:id="rId6"/>
    <p:sldId id="273" r:id="rId7"/>
    <p:sldId id="286" r:id="rId8"/>
    <p:sldId id="292" r:id="rId9"/>
    <p:sldId id="29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219" autoAdjust="0"/>
  </p:normalViewPr>
  <p:slideViewPr>
    <p:cSldViewPr snapToGrid="0">
      <p:cViewPr varScale="1">
        <p:scale>
          <a:sx n="46" d="100"/>
          <a:sy n="46" d="100"/>
        </p:scale>
        <p:origin x="739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AA56D-84D9-47C1-AEA3-39084CE3CDEA}" type="datetimeFigureOut">
              <a:rPr lang="sl-SI" smtClean="0"/>
              <a:t>17.3.2020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62A76-F458-462A-B468-26A83DAB0D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163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Da država svojim prebivalcem zagotavlja kvalitetno</a:t>
            </a:r>
            <a:r>
              <a:rPr lang="sl-SI" baseline="0" dirty="0"/>
              <a:t> šolstvo, zdravstvo, oskrbo z vodo, ravnanje z odpadki …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62A76-F458-462A-B468-26A83DAB0DE7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5618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Zakaj podjetja porabijo dobiček? Na nove naložbe, za izplačilo dividende, </a:t>
            </a:r>
            <a:r>
              <a:rPr lang="sl-SI"/>
              <a:t>odplačilo kreditov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62A76-F458-462A-B468-26A83DAB0DE7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692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9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86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0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9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9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7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05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3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7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2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2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8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PODJETJE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600" y="1305734"/>
            <a:ext cx="10972800" cy="5277628"/>
          </a:xfrm>
        </p:spPr>
        <p:txBody>
          <a:bodyPr>
            <a:normAutofit fontScale="92500" lnSpcReduction="20000"/>
          </a:bodyPr>
          <a:lstStyle/>
          <a:p>
            <a:r>
              <a:rPr lang="sl-SI" dirty="0"/>
              <a:t>Javna, zasebna</a:t>
            </a:r>
          </a:p>
          <a:p>
            <a:r>
              <a:rPr lang="sl-SI" dirty="0"/>
              <a:t>Ustvarjajo </a:t>
            </a:r>
            <a:r>
              <a:rPr lang="sl-SI" dirty="0">
                <a:solidFill>
                  <a:srgbClr val="FF0000"/>
                </a:solidFill>
              </a:rPr>
              <a:t>dobrine</a:t>
            </a:r>
            <a:r>
              <a:rPr lang="sl-SI" dirty="0"/>
              <a:t>, opravljajo </a:t>
            </a:r>
            <a:r>
              <a:rPr lang="sl-SI" dirty="0">
                <a:solidFill>
                  <a:srgbClr val="FF0000"/>
                </a:solidFill>
              </a:rPr>
              <a:t>storitve</a:t>
            </a:r>
            <a:r>
              <a:rPr lang="sl-SI" dirty="0"/>
              <a:t> → prodajo na </a:t>
            </a:r>
            <a:r>
              <a:rPr lang="sl-SI" dirty="0">
                <a:solidFill>
                  <a:srgbClr val="FF0000"/>
                </a:solidFill>
              </a:rPr>
              <a:t>trgu</a:t>
            </a:r>
          </a:p>
          <a:p>
            <a:r>
              <a:rPr lang="sl-SI" dirty="0"/>
              <a:t>Delavci dobijo </a:t>
            </a:r>
            <a:r>
              <a:rPr lang="sl-SI" dirty="0">
                <a:solidFill>
                  <a:srgbClr val="FF0000"/>
                </a:solidFill>
              </a:rPr>
              <a:t>dohodek</a:t>
            </a:r>
            <a:r>
              <a:rPr lang="sl-SI" dirty="0"/>
              <a:t> (plače), lastniki dobijo </a:t>
            </a:r>
            <a:r>
              <a:rPr lang="sl-SI" dirty="0">
                <a:solidFill>
                  <a:srgbClr val="FF0000"/>
                </a:solidFill>
              </a:rPr>
              <a:t>dobiček</a:t>
            </a:r>
            <a:r>
              <a:rPr lang="sl-SI" dirty="0"/>
              <a:t> in </a:t>
            </a:r>
            <a:r>
              <a:rPr lang="sl-SI" dirty="0">
                <a:solidFill>
                  <a:srgbClr val="FF0000"/>
                </a:solidFill>
              </a:rPr>
              <a:t>odločajo</a:t>
            </a:r>
            <a:r>
              <a:rPr lang="sl-SI" dirty="0"/>
              <a:t> o podjetju</a:t>
            </a:r>
          </a:p>
          <a:p>
            <a:r>
              <a:rPr lang="sl-SI" dirty="0"/>
              <a:t>Tekmujejo med seboj (</a:t>
            </a:r>
            <a:r>
              <a:rPr lang="sl-SI" dirty="0">
                <a:solidFill>
                  <a:srgbClr val="FF0000"/>
                </a:solidFill>
              </a:rPr>
              <a:t>konkurenca</a:t>
            </a:r>
            <a:r>
              <a:rPr lang="sl-SI" dirty="0"/>
              <a:t>) → prinaša </a:t>
            </a:r>
            <a:r>
              <a:rPr lang="sl-SI" dirty="0">
                <a:solidFill>
                  <a:srgbClr val="FF0000"/>
                </a:solidFill>
              </a:rPr>
              <a:t>napredek, razvoj, inovativnost</a:t>
            </a:r>
          </a:p>
          <a:p>
            <a:r>
              <a:rPr lang="sl-SI" dirty="0"/>
              <a:t>S pomočjo </a:t>
            </a:r>
            <a:r>
              <a:rPr lang="sl-SI" dirty="0">
                <a:solidFill>
                  <a:srgbClr val="FF0000"/>
                </a:solidFill>
              </a:rPr>
              <a:t>oglasov</a:t>
            </a:r>
            <a:r>
              <a:rPr lang="sl-SI" dirty="0"/>
              <a:t> poskušajo povečati prodajo … zavajajoči ???</a:t>
            </a:r>
          </a:p>
          <a:p>
            <a:endParaRPr lang="sl-SI" i="1" dirty="0">
              <a:solidFill>
                <a:srgbClr val="00B050"/>
              </a:solidFill>
            </a:endParaRPr>
          </a:p>
          <a:p>
            <a:r>
              <a:rPr lang="sl-SI" b="1" dirty="0">
                <a:solidFill>
                  <a:srgbClr val="FF0000"/>
                </a:solidFill>
              </a:rPr>
              <a:t>Podjetnik</a:t>
            </a:r>
            <a:r>
              <a:rPr lang="sl-SI" dirty="0"/>
              <a:t> je oseba, ki ustanovi podjetje in opravlja neko dejavnosti.</a:t>
            </a:r>
          </a:p>
          <a:p>
            <a:endParaRPr lang="sl-SI" i="1" dirty="0">
              <a:solidFill>
                <a:srgbClr val="00B050"/>
              </a:solidFill>
            </a:endParaRPr>
          </a:p>
          <a:p>
            <a:r>
              <a:rPr lang="sl-SI" b="1" dirty="0">
                <a:solidFill>
                  <a:srgbClr val="FF0000"/>
                </a:solidFill>
              </a:rPr>
              <a:t>Firma</a:t>
            </a:r>
            <a:r>
              <a:rPr lang="sl-SI" dirty="0"/>
              <a:t> je ime podjetja; ena firma lahko ima več podjetij</a:t>
            </a:r>
          </a:p>
        </p:txBody>
      </p:sp>
    </p:spTree>
    <p:extLst>
      <p:ext uri="{BB962C8B-B14F-4D97-AF65-F5344CB8AC3E}">
        <p14:creationId xmlns:p14="http://schemas.microsoft.com/office/powerpoint/2010/main" val="6298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Javna podjetja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/>
              <a:t>Ustanovi ali upravlja jih država ali občina</a:t>
            </a:r>
          </a:p>
          <a:p>
            <a:r>
              <a:rPr lang="sl-SI" dirty="0"/>
              <a:t>Podjetja na področju komunale, varstva okolja, energetike</a:t>
            </a:r>
          </a:p>
          <a:p>
            <a:r>
              <a:rPr lang="sl-SI" dirty="0"/>
              <a:t>Javni zavodi (šole, bolnišnice, zdravstveni domovi)</a:t>
            </a:r>
          </a:p>
          <a:p>
            <a:r>
              <a:rPr lang="sl-SI" i="1" dirty="0">
                <a:solidFill>
                  <a:srgbClr val="00B050"/>
                </a:solidFill>
              </a:rPr>
              <a:t>Zakaj so pomembna javna podjetja?</a:t>
            </a:r>
          </a:p>
          <a:p>
            <a:endParaRPr lang="sl-SI" dirty="0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l-SI" dirty="0"/>
              <a:t>Zasebna podjetja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l-SI" dirty="0"/>
              <a:t>Ustanovijo jih posamezniki (podjetniki)</a:t>
            </a:r>
          </a:p>
        </p:txBody>
      </p:sp>
    </p:spTree>
    <p:extLst>
      <p:ext uri="{BB962C8B-B14F-4D97-AF65-F5344CB8AC3E}">
        <p14:creationId xmlns:p14="http://schemas.microsoft.com/office/powerpoint/2010/main" val="245927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i="1" dirty="0">
                <a:solidFill>
                  <a:srgbClr val="00B050"/>
                </a:solidFill>
              </a:rPr>
              <a:t>Kaj potrebujemo za nastanek podjetja?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008" y="5836920"/>
            <a:ext cx="1037897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4000" dirty="0"/>
              <a:t> </a:t>
            </a:r>
          </a:p>
          <a:p>
            <a:pPr marL="0" indent="0">
              <a:buNone/>
            </a:pPr>
            <a:endParaRPr lang="sl-SI" sz="40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4282440" y="2773680"/>
            <a:ext cx="1996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>
                <a:solidFill>
                  <a:srgbClr val="00B050"/>
                </a:solidFill>
              </a:rPr>
              <a:t>PODJETJE 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1021080" y="1767840"/>
            <a:ext cx="2301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/>
              <a:t>Poslovna ideja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1021080" y="4236720"/>
            <a:ext cx="2301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/>
              <a:t>Finančni kapital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6842760" y="4389120"/>
            <a:ext cx="2301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/>
              <a:t>Prostor in oprema</a:t>
            </a:r>
          </a:p>
          <a:p>
            <a:endParaRPr lang="sl-SI" sz="3200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6842760" y="1910358"/>
            <a:ext cx="2301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/>
              <a:t>Delo</a:t>
            </a:r>
          </a:p>
          <a:p>
            <a:endParaRPr lang="sl-SI" dirty="0"/>
          </a:p>
        </p:txBody>
      </p:sp>
      <p:cxnSp>
        <p:nvCxnSpPr>
          <p:cNvPr id="12" name="Raven puščični povezovalnik 11"/>
          <p:cNvCxnSpPr/>
          <p:nvPr/>
        </p:nvCxnSpPr>
        <p:spPr>
          <a:xfrm flipH="1" flipV="1">
            <a:off x="2697480" y="2372023"/>
            <a:ext cx="1584960" cy="596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puščični povezovalnik 13"/>
          <p:cNvCxnSpPr/>
          <p:nvPr/>
        </p:nvCxnSpPr>
        <p:spPr>
          <a:xfrm flipV="1">
            <a:off x="6278880" y="2670096"/>
            <a:ext cx="563880" cy="298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uščični povezovalnik 15"/>
          <p:cNvCxnSpPr/>
          <p:nvPr/>
        </p:nvCxnSpPr>
        <p:spPr>
          <a:xfrm>
            <a:off x="5836920" y="3566160"/>
            <a:ext cx="1005840" cy="6705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en puščični povezovalnik 17"/>
          <p:cNvCxnSpPr/>
          <p:nvPr/>
        </p:nvCxnSpPr>
        <p:spPr>
          <a:xfrm flipH="1">
            <a:off x="3322320" y="3420011"/>
            <a:ext cx="853440" cy="7100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11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vsebine 3"/>
          <p:cNvSpPr>
            <a:spLocks noGrp="1"/>
          </p:cNvSpPr>
          <p:nvPr>
            <p:ph sz="half" idx="1"/>
          </p:nvPr>
        </p:nvSpPr>
        <p:spPr>
          <a:xfrm>
            <a:off x="898621" y="524974"/>
            <a:ext cx="4883613" cy="5902720"/>
          </a:xfrm>
        </p:spPr>
        <p:txBody>
          <a:bodyPr>
            <a:normAutofit/>
          </a:bodyPr>
          <a:lstStyle/>
          <a:p>
            <a:r>
              <a:rPr lang="sl-SI" sz="4400" dirty="0">
                <a:solidFill>
                  <a:srgbClr val="7030A0"/>
                </a:solidFill>
              </a:rPr>
              <a:t>D. O. O.</a:t>
            </a:r>
          </a:p>
          <a:p>
            <a:r>
              <a:rPr lang="sl-SI" sz="3200" dirty="0">
                <a:solidFill>
                  <a:srgbClr val="7030A0"/>
                </a:solidFill>
              </a:rPr>
              <a:t>Družba z omejeno odgovornostjo</a:t>
            </a:r>
          </a:p>
          <a:p>
            <a:r>
              <a:rPr lang="sl-SI" sz="3200" u="sng" dirty="0">
                <a:solidFill>
                  <a:srgbClr val="7030A0"/>
                </a:solidFill>
              </a:rPr>
              <a:t>Pravna</a:t>
            </a:r>
            <a:r>
              <a:rPr lang="sl-SI" sz="3200" dirty="0">
                <a:solidFill>
                  <a:srgbClr val="7030A0"/>
                </a:solidFill>
              </a:rPr>
              <a:t> oseba</a:t>
            </a:r>
          </a:p>
          <a:p>
            <a:r>
              <a:rPr lang="sl-SI" sz="3200" dirty="0">
                <a:solidFill>
                  <a:srgbClr val="7030A0"/>
                </a:solidFill>
              </a:rPr>
              <a:t>Odgovarjanje </a:t>
            </a:r>
            <a:r>
              <a:rPr lang="sl-SI" sz="3200" u="sng" dirty="0">
                <a:solidFill>
                  <a:srgbClr val="7030A0"/>
                </a:solidFill>
              </a:rPr>
              <a:t>s kapitalom podjetja</a:t>
            </a:r>
          </a:p>
          <a:p>
            <a:r>
              <a:rPr lang="sl-SI" sz="3200" dirty="0">
                <a:solidFill>
                  <a:srgbClr val="7030A0"/>
                </a:solidFill>
              </a:rPr>
              <a:t>Potreben </a:t>
            </a:r>
            <a:r>
              <a:rPr lang="sl-SI" sz="3200" u="sng" dirty="0">
                <a:solidFill>
                  <a:srgbClr val="7030A0"/>
                </a:solidFill>
              </a:rPr>
              <a:t>osnovni kapital</a:t>
            </a:r>
          </a:p>
          <a:p>
            <a:pPr marL="0" indent="0">
              <a:buNone/>
            </a:pPr>
            <a:endParaRPr lang="sl-SI" sz="32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sl-SI" sz="3200" dirty="0">
              <a:solidFill>
                <a:srgbClr val="7030A0"/>
              </a:solidFill>
            </a:endParaRPr>
          </a:p>
          <a:p>
            <a:endParaRPr lang="sl-SI" sz="3200" dirty="0">
              <a:solidFill>
                <a:srgbClr val="7030A0"/>
              </a:solidFill>
            </a:endParaRPr>
          </a:p>
        </p:txBody>
      </p:sp>
      <p:sp>
        <p:nvSpPr>
          <p:cNvPr id="5" name="Označba mesta vsebine 4"/>
          <p:cNvSpPr>
            <a:spLocks noGrp="1"/>
          </p:cNvSpPr>
          <p:nvPr>
            <p:ph sz="half" idx="2"/>
          </p:nvPr>
        </p:nvSpPr>
        <p:spPr>
          <a:xfrm>
            <a:off x="6643743" y="524974"/>
            <a:ext cx="4754880" cy="5902720"/>
          </a:xfrm>
        </p:spPr>
        <p:txBody>
          <a:bodyPr>
            <a:normAutofit/>
          </a:bodyPr>
          <a:lstStyle/>
          <a:p>
            <a:pPr algn="ctr"/>
            <a:r>
              <a:rPr lang="sl-SI" sz="4400" dirty="0">
                <a:solidFill>
                  <a:srgbClr val="0070C0"/>
                </a:solidFill>
              </a:rPr>
              <a:t>S. P.</a:t>
            </a:r>
          </a:p>
          <a:p>
            <a:r>
              <a:rPr lang="sl-SI" sz="3200" dirty="0">
                <a:solidFill>
                  <a:srgbClr val="0070C0"/>
                </a:solidFill>
              </a:rPr>
              <a:t>Samostojni podjetnik                             </a:t>
            </a:r>
            <a:endParaRPr lang="sl-SI" sz="2800" dirty="0">
              <a:solidFill>
                <a:srgbClr val="0070C0"/>
              </a:solidFill>
            </a:endParaRPr>
          </a:p>
          <a:p>
            <a:r>
              <a:rPr lang="sl-SI" sz="3200" dirty="0">
                <a:solidFill>
                  <a:srgbClr val="0070C0"/>
                </a:solidFill>
              </a:rPr>
              <a:t>Običajno zaposlen en sam</a:t>
            </a:r>
          </a:p>
          <a:p>
            <a:r>
              <a:rPr lang="sl-SI" sz="3200" dirty="0">
                <a:solidFill>
                  <a:srgbClr val="0070C0"/>
                </a:solidFill>
              </a:rPr>
              <a:t>Odgovarjanje </a:t>
            </a:r>
            <a:r>
              <a:rPr lang="sl-SI" sz="3200" u="sng" dirty="0">
                <a:solidFill>
                  <a:srgbClr val="0070C0"/>
                </a:solidFill>
              </a:rPr>
              <a:t>z osebnim premoženjem</a:t>
            </a:r>
          </a:p>
          <a:p>
            <a:r>
              <a:rPr lang="sl-SI" sz="3200" dirty="0">
                <a:solidFill>
                  <a:srgbClr val="0070C0"/>
                </a:solidFill>
              </a:rPr>
              <a:t>Osnovni </a:t>
            </a:r>
            <a:r>
              <a:rPr lang="sl-SI" sz="3200" u="sng" dirty="0">
                <a:solidFill>
                  <a:srgbClr val="0070C0"/>
                </a:solidFill>
              </a:rPr>
              <a:t>kapital NI potreben</a:t>
            </a:r>
          </a:p>
          <a:p>
            <a:endParaRPr lang="sl-SI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444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368" y="0"/>
            <a:ext cx="9720072" cy="1499616"/>
          </a:xfrm>
        </p:spPr>
        <p:txBody>
          <a:bodyPr/>
          <a:lstStyle/>
          <a:p>
            <a:r>
              <a:rPr lang="sl-SI" dirty="0"/>
              <a:t>Delniške družbe (D. 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1325880"/>
            <a:ext cx="9720071" cy="5308002"/>
          </a:xfrm>
        </p:spPr>
        <p:txBody>
          <a:bodyPr>
            <a:normAutofit fontScale="85000" lnSpcReduction="10000"/>
          </a:bodyPr>
          <a:lstStyle/>
          <a:p>
            <a:r>
              <a:rPr lang="sl-SI" sz="4000" dirty="0"/>
              <a:t>Velika podjetja</a:t>
            </a:r>
          </a:p>
          <a:p>
            <a:r>
              <a:rPr lang="sl-SI" sz="4000" dirty="0"/>
              <a:t>Lastnina razdeljena na večje število delov </a:t>
            </a:r>
            <a:r>
              <a:rPr lang="sl-SI" sz="3200" dirty="0"/>
              <a:t>(več lastnikov – vsak lastnik ima 1 ali več delnic </a:t>
            </a:r>
            <a:r>
              <a:rPr lang="sl-SI" sz="3200" dirty="0">
                <a:sym typeface="Wingdings" panose="05000000000000000000" pitchFamily="2" charset="2"/>
              </a:rPr>
              <a:t> </a:t>
            </a:r>
          </a:p>
          <a:p>
            <a:r>
              <a:rPr lang="sl-SI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delničarji </a:t>
            </a:r>
            <a:r>
              <a:rPr lang="sl-SI" sz="3200" dirty="0">
                <a:sym typeface="Wingdings" panose="05000000000000000000" pitchFamily="2" charset="2"/>
              </a:rPr>
              <a:t> vlaganje denarja / kapitala – dobiček / </a:t>
            </a:r>
            <a:r>
              <a:rPr lang="sl-SI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dividende</a:t>
            </a:r>
            <a:r>
              <a:rPr lang="sl-SI" sz="3200" dirty="0">
                <a:sym typeface="Wingdings" panose="05000000000000000000" pitchFamily="2" charset="2"/>
              </a:rPr>
              <a:t>)</a:t>
            </a:r>
            <a:endParaRPr lang="sl-SI" sz="3200" dirty="0"/>
          </a:p>
          <a:p>
            <a:r>
              <a:rPr lang="sl-SI" sz="4000" b="1" dirty="0">
                <a:solidFill>
                  <a:srgbClr val="FF0000"/>
                </a:solidFill>
              </a:rPr>
              <a:t>BORZA</a:t>
            </a:r>
            <a:r>
              <a:rPr lang="sl-SI" sz="4000" dirty="0"/>
              <a:t> – kraj kupčevanja z delnicami</a:t>
            </a:r>
          </a:p>
          <a:p>
            <a:r>
              <a:rPr lang="sl-SI" sz="4000" dirty="0"/>
              <a:t>VODJE: </a:t>
            </a:r>
            <a:r>
              <a:rPr lang="sl-SI" sz="4000" b="1" dirty="0">
                <a:solidFill>
                  <a:srgbClr val="FF0000"/>
                </a:solidFill>
              </a:rPr>
              <a:t>menedžerji</a:t>
            </a:r>
          </a:p>
          <a:p>
            <a:r>
              <a:rPr lang="sl-SI" sz="4000" b="1" dirty="0">
                <a:solidFill>
                  <a:srgbClr val="FF0000"/>
                </a:solidFill>
              </a:rPr>
              <a:t>Dobiček: prihodki - stroški</a:t>
            </a:r>
          </a:p>
          <a:p>
            <a:endParaRPr lang="sl-SI" sz="4000" dirty="0"/>
          </a:p>
          <a:p>
            <a:r>
              <a:rPr lang="sl-SI" sz="3800" dirty="0"/>
              <a:t>PRIMER v Sloveniji: Abanka d. d., Celjske mesnine d. d., 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878876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2204824"/>
            <a:ext cx="10972800" cy="1143000"/>
          </a:xfrm>
        </p:spPr>
        <p:txBody>
          <a:bodyPr/>
          <a:lstStyle/>
          <a:p>
            <a:r>
              <a:rPr lang="sl-SI" dirty="0"/>
              <a:t>DELODAJALEC - DELOJEMALEC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94360" y="3337561"/>
            <a:ext cx="10972800" cy="2590799"/>
          </a:xfrm>
        </p:spPr>
        <p:txBody>
          <a:bodyPr/>
          <a:lstStyle/>
          <a:p>
            <a:endParaRPr lang="sl-SI" dirty="0"/>
          </a:p>
          <a:p>
            <a:endParaRPr lang="sl-SI" dirty="0"/>
          </a:p>
        </p:txBody>
      </p:sp>
      <p:cxnSp>
        <p:nvCxnSpPr>
          <p:cNvPr id="5" name="Raven puščični povezovalnik 4"/>
          <p:cNvCxnSpPr/>
          <p:nvPr/>
        </p:nvCxnSpPr>
        <p:spPr>
          <a:xfrm flipH="1">
            <a:off x="3463213" y="3459480"/>
            <a:ext cx="819227" cy="5881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Raven puščični povezovalnik 6"/>
          <p:cNvCxnSpPr/>
          <p:nvPr/>
        </p:nvCxnSpPr>
        <p:spPr>
          <a:xfrm>
            <a:off x="7101840" y="3459480"/>
            <a:ext cx="531534" cy="8727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Naslov 1"/>
          <p:cNvSpPr txBox="1">
            <a:spLocks/>
          </p:cNvSpPr>
          <p:nvPr/>
        </p:nvSpPr>
        <p:spPr>
          <a:xfrm>
            <a:off x="685800" y="240666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DELOVNO RAZMERJE</a:t>
            </a: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1417320" y="4861560"/>
            <a:ext cx="33375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800" dirty="0"/>
              <a:t>tisti, ki </a:t>
            </a:r>
            <a:r>
              <a:rPr lang="sl-SI" sz="2800" u="sng" dirty="0"/>
              <a:t>daje</a:t>
            </a:r>
            <a:r>
              <a:rPr lang="sl-SI" sz="2800" dirty="0"/>
              <a:t> delo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800" dirty="0"/>
              <a:t>zaposlovalec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7101840" y="4738449"/>
            <a:ext cx="3627120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800" dirty="0"/>
              <a:t>tisti, ki </a:t>
            </a:r>
            <a:r>
              <a:rPr lang="sl-SI" sz="2800" u="sng" dirty="0"/>
              <a:t>jemlje</a:t>
            </a:r>
            <a:r>
              <a:rPr lang="sl-SI" sz="2800" dirty="0"/>
              <a:t> delo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800" dirty="0"/>
              <a:t>delavec</a:t>
            </a:r>
          </a:p>
        </p:txBody>
      </p:sp>
    </p:spTree>
    <p:extLst>
      <p:ext uri="{BB962C8B-B14F-4D97-AF65-F5344CB8AC3E}">
        <p14:creationId xmlns:p14="http://schemas.microsoft.com/office/powerpoint/2010/main" val="2446340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sl-SI" dirty="0"/>
              <a:t>1. STAVKA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09600" y="1317568"/>
            <a:ext cx="11582400" cy="525779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l-SI" sz="2800" i="1" dirty="0"/>
              <a:t>a) je</a:t>
            </a:r>
            <a:r>
              <a:rPr lang="sl-SI" sz="2800" dirty="0"/>
              <a:t> </a:t>
            </a:r>
            <a:r>
              <a:rPr lang="sl-SI" sz="2800" b="1" i="1" dirty="0"/>
              <a:t>prenehanje dela za določen čas </a:t>
            </a:r>
            <a:r>
              <a:rPr lang="sl-SI" sz="2800" i="1" dirty="0"/>
              <a:t>zaradi ekonomskih, političnih zahtev delavcev</a:t>
            </a:r>
            <a:endParaRPr lang="sl-SI" sz="2800" dirty="0"/>
          </a:p>
          <a:p>
            <a:pPr marL="0" indent="0">
              <a:spcBef>
                <a:spcPts val="0"/>
              </a:spcBef>
              <a:buNone/>
            </a:pPr>
            <a:endParaRPr lang="sl-SI" sz="2800" dirty="0"/>
          </a:p>
          <a:p>
            <a:pPr marL="0" indent="0">
              <a:spcBef>
                <a:spcPts val="0"/>
              </a:spcBef>
              <a:buNone/>
            </a:pPr>
            <a:r>
              <a:rPr lang="sl-SI" sz="2800" dirty="0"/>
              <a:t>b) RAZLOGI: nezadovoljstvo zaposlenih </a:t>
            </a:r>
            <a:r>
              <a:rPr lang="sl-SI" sz="2800" b="1" dirty="0"/>
              <a:t>s plačo, delovnim časom</a:t>
            </a:r>
            <a:r>
              <a:rPr lang="sl-SI" sz="2800" dirty="0"/>
              <a:t>, </a:t>
            </a:r>
            <a:r>
              <a:rPr lang="sl-SI" sz="2800" b="1" dirty="0"/>
              <a:t>odpuščanjem</a:t>
            </a:r>
          </a:p>
          <a:p>
            <a:pPr marL="0" indent="0">
              <a:spcBef>
                <a:spcPts val="0"/>
              </a:spcBef>
              <a:buNone/>
            </a:pPr>
            <a:endParaRPr lang="sl-SI" sz="2800" dirty="0"/>
          </a:p>
          <a:p>
            <a:pPr marL="0" indent="0">
              <a:spcBef>
                <a:spcPts val="0"/>
              </a:spcBef>
              <a:buNone/>
            </a:pPr>
            <a:r>
              <a:rPr lang="sl-SI" sz="2800" dirty="0"/>
              <a:t>ZNAČILNOSTI: prenehanje dela, pogajanja in dogovori med delodajalci in delojemalci</a:t>
            </a:r>
          </a:p>
          <a:p>
            <a:pPr marL="0" indent="0">
              <a:spcBef>
                <a:spcPts val="0"/>
              </a:spcBef>
              <a:buNone/>
            </a:pPr>
            <a:endParaRPr lang="sl-SI" sz="2800" dirty="0"/>
          </a:p>
          <a:p>
            <a:pPr>
              <a:spcBef>
                <a:spcPts val="0"/>
              </a:spcBef>
            </a:pPr>
            <a:r>
              <a:rPr lang="sl-SI" sz="2800" dirty="0"/>
              <a:t>POSLEDICE: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sz="2800" dirty="0">
                <a:solidFill>
                  <a:srgbClr val="FF0000"/>
                </a:solidFill>
              </a:rPr>
              <a:t>-      škoda podjetju – manjši dobiček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sz="2800" dirty="0">
                <a:solidFill>
                  <a:srgbClr val="00B050"/>
                </a:solidFill>
              </a:rPr>
              <a:t>+      višja plača, boljši pogoji za delo, nova delovna mesta</a:t>
            </a:r>
          </a:p>
          <a:p>
            <a:pPr marL="0" indent="0">
              <a:buNone/>
            </a:pPr>
            <a:endParaRPr lang="sl-SI" sz="2400" dirty="0"/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755271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2. SINDIKATI</a:t>
            </a:r>
            <a:endParaRPr lang="sl-SI" sz="3600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l-SI" sz="2800" dirty="0"/>
          </a:p>
          <a:p>
            <a:pPr marL="0" indent="0">
              <a:buNone/>
            </a:pPr>
            <a:r>
              <a:rPr lang="sl-SI" sz="3600" dirty="0"/>
              <a:t>a) Sindikalna organizacija (sindikat) </a:t>
            </a:r>
            <a:r>
              <a:rPr lang="sl-SI" sz="2800" dirty="0"/>
              <a:t>– organizacija delavcev, ki si prizadeva za uresničevanje in ohranjanje pravic zaposlenih</a:t>
            </a:r>
          </a:p>
          <a:p>
            <a:endParaRPr lang="sl-SI" sz="2800" dirty="0"/>
          </a:p>
          <a:p>
            <a:pPr marL="0" indent="0">
              <a:buNone/>
            </a:pPr>
            <a:r>
              <a:rPr lang="sl-SI" sz="3600" dirty="0"/>
              <a:t>b) Sindikalni zaupnik </a:t>
            </a:r>
            <a:r>
              <a:rPr lang="sl-SI" sz="2800" dirty="0"/>
              <a:t>– oseba, ki jo izberejo zaposleni, zastopa interese, želje, zahteve zaposlenih pri delodajalcu</a:t>
            </a:r>
          </a:p>
          <a:p>
            <a:endParaRPr lang="sl-SI" sz="2800" dirty="0"/>
          </a:p>
          <a:p>
            <a:endParaRPr lang="sl-SI" sz="2800" dirty="0"/>
          </a:p>
          <a:p>
            <a:r>
              <a:rPr lang="sl-SI" sz="3500" dirty="0"/>
              <a:t>Primeri: </a:t>
            </a:r>
            <a:r>
              <a:rPr lang="sl-SI" sz="2800" dirty="0"/>
              <a:t>Sindikat poštnih delavec</a:t>
            </a:r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36597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3. KAPITALIZEM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DOBRE STRANI	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/>
              <a:t>Podjetja plačujejo davke, ki se stekajo v državno blagajno, ta denar se potem nameni za šolstvo, zdravstvo, kulturo …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l-SI" dirty="0"/>
              <a:t>SLABE STRANI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l-SI" dirty="0"/>
              <a:t>Tekma za denar, materialne dobrine</a:t>
            </a:r>
          </a:p>
          <a:p>
            <a:r>
              <a:rPr lang="sl-SI" dirty="0"/>
              <a:t>Negativni vplivi na okolje</a:t>
            </a:r>
          </a:p>
          <a:p>
            <a:r>
              <a:rPr lang="sl-SI" dirty="0"/>
              <a:t>Povečuje socialne razlike med ljudmi</a:t>
            </a:r>
          </a:p>
        </p:txBody>
      </p:sp>
    </p:spTree>
    <p:extLst>
      <p:ext uri="{BB962C8B-B14F-4D97-AF65-F5344CB8AC3E}">
        <p14:creationId xmlns:p14="http://schemas.microsoft.com/office/powerpoint/2010/main" val="61522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442</Words>
  <Application>Microsoft Office PowerPoint</Application>
  <PresentationFormat>Širokozaslonsko</PresentationFormat>
  <Paragraphs>79</Paragraphs>
  <Slides>9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Officeova tema</vt:lpstr>
      <vt:lpstr>PODJETJE</vt:lpstr>
      <vt:lpstr>PowerPointova predstavitev</vt:lpstr>
      <vt:lpstr>Kaj potrebujemo za nastanek podjetja?</vt:lpstr>
      <vt:lpstr>PowerPointova predstavitev</vt:lpstr>
      <vt:lpstr>Delniške družbe (D. D.)</vt:lpstr>
      <vt:lpstr>DELODAJALEC - DELOJEMALEC</vt:lpstr>
      <vt:lpstr>1. STAVKA</vt:lpstr>
      <vt:lpstr>2. SINDIKATI</vt:lpstr>
      <vt:lpstr>3. KAPITALIZEM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PODJETJE</dc:title>
  <dc:creator>BAJV</dc:creator>
  <cp:lastModifiedBy>Karmen Lešnik</cp:lastModifiedBy>
  <cp:revision>37</cp:revision>
  <dcterms:created xsi:type="dcterms:W3CDTF">2017-01-03T18:25:35Z</dcterms:created>
  <dcterms:modified xsi:type="dcterms:W3CDTF">2020-03-17T13:03:41Z</dcterms:modified>
</cp:coreProperties>
</file>